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8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17A1-27D7-BC46-A395-A0EB0A396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73DAD-5584-4341-8C59-155B7334D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D515A-757F-4249-A5F6-B9521787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2F2CA-5ABB-5549-98E7-B6D0A43A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3F6F-6C54-5841-9B14-5EBB4983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18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5A5A-5A62-4542-A2DF-18212EAB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FFD95-82D4-DD4C-B99B-5AB78A09D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585FA-E433-D643-B44F-FEBE6C2A8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A1BD-AEC4-B741-80FA-AF60B3A9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04BF-6DE3-404D-920E-57E0735C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35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84ACB-F075-6E40-A4AA-722D19310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1BB7D-9BB8-4D48-BD55-F41482903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5A8D1-083C-1846-88F6-42A5F462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BBAE6-7549-1049-93CE-C2D9365E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F454F-E173-0745-A020-8C9C55EC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834F-713D-1A4B-A18B-8A3DEACE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4155D-7031-6B44-962A-BD55EC26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56F7F-0998-0941-933B-C523CDD3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3614-C37E-704A-9BAF-4F32EFAA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89551-283C-5449-A552-589CBA73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60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2101-589D-7F41-9565-791E58D1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2DA32-7B45-F946-9C9B-22F3CC49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E7ABF-3C06-A648-9D3E-AD051DBA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1027D-13CB-AD4C-A55A-E722F078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197C-A103-C446-A059-A4E33502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4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A163-BFAA-C24F-B80B-60ABFACB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BD52-15FA-3A49-91CB-C6CF54E87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3FA5D-FAD7-9A4C-9840-C93536D2E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8AD55-180B-4946-AA26-141425EF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44C8-AD4F-E042-B6A3-690BD2A7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566B7-957F-8C4D-B5D6-BF457FEC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7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C3B7-6C94-F646-A2F8-D08D205D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148C1-9D38-D743-9865-DF9D952E2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50C4E-6B2D-D949-AE42-E324A2578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DB12B-5AF6-574E-906E-2C3F26DBB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048617-5B96-B54A-8B2D-D0D456CFC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9B882-0F0D-C24E-BCBD-AD4015D6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F24B8-A14D-9E45-B3B9-7F89767A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753D8-8B7A-8342-B1F3-CEDBBF14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81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A39B-98C7-DF4A-88A3-183ECAE5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1A7F4-0D4D-D74E-B748-FCF545C1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1B5BE-6D1A-2E43-878E-67844FF6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A67B6-7702-DD41-8177-3DC1F948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41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57CF0-44C9-5F43-884C-44D6F751C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35088-1710-6840-8E66-9821AB97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89E3F-6D28-B04E-BFE4-5F32C613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40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A904-BCEB-0341-A179-A491D15C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9D8E5-7A86-BD46-BC16-1B0F0E2B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F02D-5B23-394E-9291-67980695F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EE86A-B6A1-AD4A-828D-51F83122A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9DFE-B26A-0149-8692-02797488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01BA-B3AF-3546-8A24-C557BDC6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27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7610-9DB3-7544-9766-94631CC4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12B5A-402C-2743-9EF2-F19E563E1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C6535-9B9A-4E45-B1B6-FE23BA01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C6C02-509F-E64B-8DD6-9DB71694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8CD0E-4B15-8D42-A392-A18D0B1F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C52A-FBF6-9246-9D90-D863473E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68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DCDF6-4A18-FC4B-AA28-DB2952F3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924C3-8A0F-CB44-BE4C-AE85AD91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C5FD6-6CF6-0D4B-B59E-52BE33A46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F4C38-FA5A-DF4F-80DA-165F41726269}" type="datetimeFigureOut">
              <a:rPr lang="fr-FR" smtClean="0"/>
              <a:t>30/04/2024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58415-3EF4-CC4B-9E88-BC7FB3C98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F56B-D76C-8148-8830-54A1971E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F3515-CC92-4D43-97C8-D5CDDDE3DD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04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A427-3252-E14E-8488-AB4C4B760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01980-BC8A-9643-B9BF-0F62E2230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1D bar </a:t>
            </a:r>
            <a:r>
              <a:rPr lang="fr-FR" dirty="0" err="1"/>
              <a:t>example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74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A25B-54F9-0440-8C9B-0E993174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</a:t>
            </a:r>
            <a:r>
              <a:rPr lang="fr-FR" dirty="0" err="1"/>
              <a:t>representation</a:t>
            </a:r>
            <a:r>
              <a:rPr lang="fr-FR" dirty="0"/>
              <a:t> of </a:t>
            </a:r>
            <a:r>
              <a:rPr lang="fr-FR" dirty="0" err="1"/>
              <a:t>displacement</a:t>
            </a:r>
            <a:r>
              <a:rPr lang="fr-FR" dirty="0"/>
              <a:t> and </a:t>
            </a:r>
            <a:r>
              <a:rPr lang="fr-FR" dirty="0" err="1"/>
              <a:t>strain</a:t>
            </a:r>
            <a:r>
              <a:rPr lang="fr-FR" dirty="0"/>
              <a:t> in 1D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finite</a:t>
            </a:r>
            <a:r>
              <a:rPr lang="fr-FR" dirty="0"/>
              <a:t> </a:t>
            </a:r>
            <a:r>
              <a:rPr lang="fr-FR" dirty="0" err="1"/>
              <a:t>element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C2F876-2082-7443-AB92-729EAB4DC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75708"/>
            <a:ext cx="8768293" cy="28077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278C7D-FC29-084F-AFC0-2EF75B2A6D14}"/>
              </a:ext>
            </a:extLst>
          </p:cNvPr>
          <p:cNvSpPr/>
          <p:nvPr/>
        </p:nvSpPr>
        <p:spPr>
          <a:xfrm>
            <a:off x="5257800" y="508344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Since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the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finite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element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is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linear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with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just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two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nodes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we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have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two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shape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functions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(N1, N2) and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two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unknown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nodal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displacement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values (d1, d2).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Thus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shape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function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matrix </a:t>
            </a:r>
            <a:r>
              <a:rPr lang="fr-FR" sz="1600" b="1" i="0" u="none" strike="noStrike" dirty="0">
                <a:solidFill>
                  <a:srgbClr val="242424"/>
                </a:solidFill>
                <a:effectLst/>
                <a:latin typeface="source-serif-pro"/>
              </a:rPr>
              <a:t>N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 has dimensions 1x2 and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displacement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vector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fr-FR" sz="1600" b="1" i="0" u="none" strike="noStrike" dirty="0">
                <a:solidFill>
                  <a:srgbClr val="242424"/>
                </a:solidFill>
                <a:effectLst/>
                <a:latin typeface="source-serif-pro"/>
              </a:rPr>
              <a:t>d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 has dimensions 2x1.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Their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scalar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product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results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in a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scalar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displacement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function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for the case of 1D </a:t>
            </a:r>
            <a:r>
              <a:rPr lang="fr-FR" sz="1600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domain</a:t>
            </a:r>
            <a:r>
              <a:rPr lang="fr-FR" sz="16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7042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DC64-36EA-F34B-A4C9-0F78A993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F161BA-5FAE-0541-80B3-F22DE967C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8352"/>
            <a:ext cx="6814098" cy="232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C5E32-9F4E-6A48-A220-A95B3A68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298" y="2600311"/>
            <a:ext cx="4589370" cy="15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0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14AD-E53F-A742-9831-996BF748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 </a:t>
            </a:r>
            <a:r>
              <a:rPr lang="fr-FR" dirty="0" err="1"/>
              <a:t>Isoparametric</a:t>
            </a:r>
            <a:r>
              <a:rPr lang="fr-FR" dirty="0"/>
              <a:t> concept in </a:t>
            </a:r>
            <a:r>
              <a:rPr lang="fr-FR" dirty="0" err="1"/>
              <a:t>finite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A7A2E-5D3A-8444-BFB1-7C29C492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 err="1"/>
              <a:t>According</a:t>
            </a:r>
            <a:r>
              <a:rPr lang="fr-FR" i="1" dirty="0"/>
              <a:t> to the </a:t>
            </a:r>
            <a:r>
              <a:rPr lang="fr-FR" i="1" dirty="0" err="1"/>
              <a:t>Isoparametric</a:t>
            </a:r>
            <a:r>
              <a:rPr lang="fr-FR" i="1" dirty="0"/>
              <a:t> concept in </a:t>
            </a:r>
            <a:r>
              <a:rPr lang="fr-FR" i="1" dirty="0" err="1"/>
              <a:t>finite</a:t>
            </a:r>
            <a:r>
              <a:rPr lang="fr-FR" i="1" dirty="0"/>
              <a:t> </a:t>
            </a:r>
            <a:r>
              <a:rPr lang="fr-FR" i="1" dirty="0" err="1"/>
              <a:t>element</a:t>
            </a:r>
            <a:r>
              <a:rPr lang="fr-FR" i="1" dirty="0"/>
              <a:t> </a:t>
            </a:r>
            <a:r>
              <a:rPr lang="fr-FR" i="1" dirty="0" err="1"/>
              <a:t>analysis</a:t>
            </a:r>
            <a:r>
              <a:rPr lang="fr-FR" i="1" dirty="0"/>
              <a:t>, the </a:t>
            </a:r>
            <a:r>
              <a:rPr lang="fr-FR" i="1" dirty="0" err="1"/>
              <a:t>shape</a:t>
            </a:r>
            <a:r>
              <a:rPr lang="fr-FR" i="1" dirty="0"/>
              <a:t> </a:t>
            </a:r>
            <a:r>
              <a:rPr lang="fr-FR" i="1" dirty="0" err="1"/>
              <a:t>functions</a:t>
            </a:r>
            <a:r>
              <a:rPr lang="fr-FR" i="1" dirty="0"/>
              <a:t> </a:t>
            </a:r>
            <a:r>
              <a:rPr lang="fr-FR" i="1" dirty="0" err="1"/>
              <a:t>which</a:t>
            </a:r>
            <a:r>
              <a:rPr lang="fr-FR" i="1" dirty="0"/>
              <a:t> are </a:t>
            </a:r>
            <a:r>
              <a:rPr lang="fr-FR" i="1" dirty="0" err="1"/>
              <a:t>used</a:t>
            </a:r>
            <a:r>
              <a:rPr lang="fr-FR" i="1" dirty="0"/>
              <a:t> on an </a:t>
            </a:r>
            <a:r>
              <a:rPr lang="fr-FR" i="1" dirty="0" err="1"/>
              <a:t>element</a:t>
            </a:r>
            <a:r>
              <a:rPr lang="fr-FR" i="1" dirty="0"/>
              <a:t> to </a:t>
            </a:r>
            <a:r>
              <a:rPr lang="fr-FR" i="1" dirty="0" err="1"/>
              <a:t>approximate</a:t>
            </a:r>
            <a:r>
              <a:rPr lang="fr-FR" i="1" dirty="0"/>
              <a:t> </a:t>
            </a:r>
            <a:r>
              <a:rPr lang="fr-FR" i="1" dirty="0" err="1"/>
              <a:t>unknown</a:t>
            </a:r>
            <a:r>
              <a:rPr lang="fr-FR" i="1" dirty="0"/>
              <a:t> </a:t>
            </a:r>
            <a:r>
              <a:rPr lang="fr-FR" i="1" dirty="0" err="1"/>
              <a:t>field</a:t>
            </a:r>
            <a:r>
              <a:rPr lang="fr-FR" i="1" dirty="0"/>
              <a:t> variable are </a:t>
            </a:r>
            <a:r>
              <a:rPr lang="fr-FR" i="1" dirty="0" err="1"/>
              <a:t>also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 to </a:t>
            </a:r>
            <a:r>
              <a:rPr lang="fr-FR" i="1" dirty="0" err="1"/>
              <a:t>approximate</a:t>
            </a:r>
            <a:r>
              <a:rPr lang="fr-FR" i="1" dirty="0"/>
              <a:t> the </a:t>
            </a:r>
            <a:r>
              <a:rPr lang="fr-FR" i="1" dirty="0" err="1"/>
              <a:t>geometry</a:t>
            </a:r>
            <a:r>
              <a:rPr lang="fr-FR" i="1" dirty="0"/>
              <a:t> of a </a:t>
            </a:r>
            <a:r>
              <a:rPr lang="fr-FR" i="1" dirty="0" err="1"/>
              <a:t>given</a:t>
            </a:r>
            <a:r>
              <a:rPr lang="fr-FR" i="1" dirty="0"/>
              <a:t> </a:t>
            </a:r>
            <a:r>
              <a:rPr lang="fr-FR" i="1" dirty="0" err="1"/>
              <a:t>finite</a:t>
            </a:r>
            <a:r>
              <a:rPr lang="fr-FR" i="1" dirty="0"/>
              <a:t> </a:t>
            </a:r>
            <a:r>
              <a:rPr lang="fr-FR" i="1" dirty="0" err="1"/>
              <a:t>element</a:t>
            </a:r>
            <a:r>
              <a:rPr lang="fr-FR" i="1" dirty="0"/>
              <a:t>.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A6EB6-1E50-8946-BF77-F24E920B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829588"/>
            <a:ext cx="55118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4E713-9082-5746-B3BF-CB7D5CCD6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4585238"/>
            <a:ext cx="6197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0880-CC4E-BE40-A71D-57D56184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It </a:t>
            </a:r>
            <a:r>
              <a:rPr lang="fr-FR" sz="2800" dirty="0" err="1"/>
              <a:t>becomes</a:t>
            </a:r>
            <a:r>
              <a:rPr lang="fr-FR" sz="2800" dirty="0"/>
              <a:t> essential to </a:t>
            </a:r>
            <a:r>
              <a:rPr lang="fr-FR" sz="2800" dirty="0" err="1"/>
              <a:t>transfer</a:t>
            </a:r>
            <a:r>
              <a:rPr lang="fr-FR" sz="2800" dirty="0"/>
              <a:t> the </a:t>
            </a:r>
            <a:r>
              <a:rPr lang="fr-FR" sz="2800" dirty="0" err="1"/>
              <a:t>stiffness</a:t>
            </a:r>
            <a:r>
              <a:rPr lang="fr-FR" sz="2800" dirty="0"/>
              <a:t> matrix </a:t>
            </a:r>
            <a:r>
              <a:rPr lang="fr-FR" sz="2800" dirty="0" err="1"/>
              <a:t>integration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global to local </a:t>
            </a:r>
            <a:r>
              <a:rPr lang="fr-FR" sz="2800" dirty="0" err="1"/>
              <a:t>coordinate</a:t>
            </a:r>
            <a:r>
              <a:rPr lang="fr-FR" sz="2800" dirty="0"/>
              <a:t> system. This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done</a:t>
            </a:r>
            <a:r>
              <a:rPr lang="fr-FR" sz="2800" dirty="0"/>
              <a:t> by </a:t>
            </a:r>
            <a:r>
              <a:rPr lang="fr-FR" sz="2800" dirty="0" err="1"/>
              <a:t>using</a:t>
            </a:r>
            <a:r>
              <a:rPr lang="fr-FR" sz="2800" dirty="0"/>
              <a:t> the concept of </a:t>
            </a:r>
            <a:r>
              <a:rPr lang="fr-FR" sz="2800" i="1" dirty="0" err="1"/>
              <a:t>Jacobian</a:t>
            </a:r>
            <a:r>
              <a:rPr lang="fr-FR" sz="2800" dirty="0"/>
              <a:t> </a:t>
            </a:r>
            <a:r>
              <a:rPr lang="fr-FR" sz="2800" dirty="0" err="1"/>
              <a:t>which</a:t>
            </a:r>
            <a:r>
              <a:rPr lang="fr-FR" sz="2800" dirty="0"/>
              <a:t> </a:t>
            </a:r>
            <a:r>
              <a:rPr lang="fr-FR" sz="2800" dirty="0" err="1"/>
              <a:t>was</a:t>
            </a:r>
            <a:r>
              <a:rPr lang="fr-FR" sz="2800" dirty="0"/>
              <a:t> </a:t>
            </a:r>
            <a:r>
              <a:rPr lang="fr-FR" sz="2800" dirty="0" err="1"/>
              <a:t>introduced</a:t>
            </a:r>
            <a:r>
              <a:rPr lang="fr-FR" sz="2800" dirty="0"/>
              <a:t> </a:t>
            </a:r>
            <a:r>
              <a:rPr lang="fr-FR" sz="2800" dirty="0" err="1"/>
              <a:t>earlier</a:t>
            </a:r>
            <a:r>
              <a:rPr lang="fr-FR" sz="2800" dirty="0"/>
              <a:t>.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EFA85-F371-AF45-9240-943149FF4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01" y="2138766"/>
            <a:ext cx="6106960" cy="1456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A5BB-36E3-D947-BE0B-9C580BFD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0" y="4237198"/>
            <a:ext cx="5753100" cy="195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394AD-F3CC-1E45-A883-30C70D8C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092" y="2138766"/>
            <a:ext cx="5118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0923-A10E-8E42-8A13-E88F9CBF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Finally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2D21AC-39ED-8144-9E1C-770FB095D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9119"/>
            <a:ext cx="5769216" cy="28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7B0-9C51-D64E-8DB4-E4472AAB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 — Dirichlet and Neumann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7CE39-9D2A-FC4C-9200-C82F64B2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A8F55-B656-F346-8D5A-35978BCD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06" y="2123268"/>
            <a:ext cx="8976044" cy="2201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CF20B-861D-BA47-B8AF-36295632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03" y="4455319"/>
            <a:ext cx="58801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2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0CA2-C6C5-9E45-B3EA-1104B08B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To </a:t>
            </a:r>
            <a:r>
              <a:rPr lang="fr-FR" sz="2800" dirty="0" err="1"/>
              <a:t>establish</a:t>
            </a:r>
            <a:r>
              <a:rPr lang="fr-FR" sz="2800" dirty="0"/>
              <a:t> the </a:t>
            </a:r>
            <a:r>
              <a:rPr lang="fr-FR" sz="2800" dirty="0" err="1"/>
              <a:t>connectivity</a:t>
            </a:r>
            <a:r>
              <a:rPr lang="fr-FR" sz="2800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all the </a:t>
            </a:r>
            <a:r>
              <a:rPr lang="fr-FR" sz="2800" dirty="0" err="1"/>
              <a:t>elements</a:t>
            </a:r>
            <a:r>
              <a:rPr lang="fr-FR" sz="2800" dirty="0"/>
              <a:t> at </a:t>
            </a:r>
            <a:r>
              <a:rPr lang="fr-FR" sz="2800" dirty="0" err="1"/>
              <a:t>their</a:t>
            </a:r>
            <a:r>
              <a:rPr lang="fr-FR" sz="2800" dirty="0"/>
              <a:t> respective </a:t>
            </a:r>
            <a:r>
              <a:rPr lang="fr-FR" sz="2800" dirty="0" err="1"/>
              <a:t>common</a:t>
            </a:r>
            <a:r>
              <a:rPr lang="fr-FR" sz="2800" dirty="0"/>
              <a:t> </a:t>
            </a:r>
            <a:r>
              <a:rPr lang="fr-FR" sz="2800" dirty="0" err="1"/>
              <a:t>nodes</a:t>
            </a:r>
            <a:r>
              <a:rPr lang="fr-FR" sz="2800" dirty="0"/>
              <a:t>, </a:t>
            </a:r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define</a:t>
            </a:r>
            <a:r>
              <a:rPr lang="fr-FR" sz="2800" dirty="0"/>
              <a:t> a </a:t>
            </a:r>
            <a:r>
              <a:rPr lang="fr-FR" sz="2800" dirty="0" err="1"/>
              <a:t>so-called</a:t>
            </a:r>
            <a:r>
              <a:rPr lang="fr-FR" sz="2800" dirty="0"/>
              <a:t> </a:t>
            </a:r>
            <a:r>
              <a:rPr lang="fr-FR" sz="2800" i="1" dirty="0" err="1"/>
              <a:t>topology</a:t>
            </a:r>
            <a:r>
              <a:rPr lang="fr-FR" sz="2800" i="1" dirty="0"/>
              <a:t> matrix</a:t>
            </a:r>
            <a:r>
              <a:rPr lang="fr-FR" sz="2800" dirty="0"/>
              <a:t> </a:t>
            </a:r>
            <a:r>
              <a:rPr lang="fr-FR" sz="2800" dirty="0" err="1"/>
              <a:t>which</a:t>
            </a:r>
            <a:r>
              <a:rPr lang="fr-FR" sz="2800" dirty="0"/>
              <a:t> </a:t>
            </a:r>
            <a:r>
              <a:rPr lang="fr-FR" sz="2800" dirty="0" err="1"/>
              <a:t>contains</a:t>
            </a:r>
            <a:r>
              <a:rPr lang="fr-FR" sz="2800" dirty="0"/>
              <a:t> information about </a:t>
            </a:r>
            <a:r>
              <a:rPr lang="fr-FR" sz="2800" dirty="0" err="1"/>
              <a:t>which</a:t>
            </a:r>
            <a:r>
              <a:rPr lang="fr-FR" sz="2800" dirty="0"/>
              <a:t> </a:t>
            </a:r>
            <a:r>
              <a:rPr lang="fr-FR" sz="2800" dirty="0" err="1"/>
              <a:t>degrees</a:t>
            </a:r>
            <a:r>
              <a:rPr lang="fr-FR" sz="2800" dirty="0"/>
              <a:t> of </a:t>
            </a:r>
            <a:r>
              <a:rPr lang="fr-FR" sz="2800" dirty="0" err="1"/>
              <a:t>freedom</a:t>
            </a:r>
            <a:r>
              <a:rPr lang="fr-FR" sz="2800" dirty="0"/>
              <a:t> are </a:t>
            </a:r>
            <a:r>
              <a:rPr lang="fr-FR" sz="2800" dirty="0" err="1"/>
              <a:t>associated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which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7672BD-BF8B-8245-AA88-983BF284D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9032"/>
            <a:ext cx="7645400" cy="119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C3A33-D6B5-D64A-8024-44883B53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0323"/>
            <a:ext cx="5295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3B53-3F7D-9A48-895F-A583931E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To </a:t>
            </a:r>
            <a:r>
              <a:rPr lang="fr-FR" sz="2400" dirty="0" err="1"/>
              <a:t>establish</a:t>
            </a:r>
            <a:r>
              <a:rPr lang="fr-FR" sz="2400" dirty="0"/>
              <a:t> a </a:t>
            </a:r>
            <a:r>
              <a:rPr lang="fr-FR" sz="2400" dirty="0" err="1"/>
              <a:t>relationship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local </a:t>
            </a:r>
            <a:r>
              <a:rPr lang="fr-FR" sz="2400" dirty="0" err="1"/>
              <a:t>element</a:t>
            </a:r>
            <a:r>
              <a:rPr lang="fr-FR" sz="2400" dirty="0"/>
              <a:t> </a:t>
            </a:r>
            <a:r>
              <a:rPr lang="fr-FR" sz="2400" dirty="0" err="1"/>
              <a:t>coordinate</a:t>
            </a:r>
            <a:r>
              <a:rPr lang="fr-FR" sz="2400" dirty="0"/>
              <a:t> system and global </a:t>
            </a:r>
            <a:r>
              <a:rPr lang="fr-FR" sz="2400" dirty="0" err="1"/>
              <a:t>coordinate</a:t>
            </a:r>
            <a:r>
              <a:rPr lang="fr-FR" sz="2400" dirty="0"/>
              <a:t> x,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consider</a:t>
            </a:r>
            <a:r>
              <a:rPr lang="fr-FR" sz="2400" dirty="0"/>
              <a:t> a </a:t>
            </a:r>
            <a:r>
              <a:rPr lang="fr-FR" sz="2400" dirty="0" err="1"/>
              <a:t>random</a:t>
            </a:r>
            <a:r>
              <a:rPr lang="fr-FR" sz="2400" dirty="0"/>
              <a:t> </a:t>
            </a:r>
            <a:r>
              <a:rPr lang="fr-FR" sz="2400" dirty="0" err="1"/>
              <a:t>finite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r>
              <a:rPr lang="fr-FR" sz="2400" dirty="0"/>
              <a:t> </a:t>
            </a:r>
            <a:r>
              <a:rPr lang="fr-FR" sz="2400" i="1" dirty="0"/>
              <a:t>n</a:t>
            </a:r>
            <a:r>
              <a:rPr lang="fr-FR" sz="2400" dirty="0"/>
              <a:t>. The </a:t>
            </a:r>
            <a:r>
              <a:rPr lang="fr-FR" sz="2400" dirty="0" err="1"/>
              <a:t>left</a:t>
            </a:r>
            <a:r>
              <a:rPr lang="fr-FR" sz="2400" dirty="0"/>
              <a:t> </a:t>
            </a:r>
            <a:r>
              <a:rPr lang="fr-FR" sz="2400" dirty="0" err="1"/>
              <a:t>node</a:t>
            </a:r>
            <a:r>
              <a:rPr lang="fr-FR" sz="2400" dirty="0"/>
              <a:t> of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has </a:t>
            </a:r>
            <a:r>
              <a:rPr lang="fr-FR" sz="2400" dirty="0" err="1"/>
              <a:t>coordinates</a:t>
            </a:r>
            <a:r>
              <a:rPr lang="fr-FR" sz="2400" dirty="0"/>
              <a:t> of (</a:t>
            </a:r>
            <a:r>
              <a:rPr lang="fr-FR" sz="2400" i="1" dirty="0"/>
              <a:t>n</a:t>
            </a:r>
            <a:r>
              <a:rPr lang="fr-FR" sz="2400" dirty="0"/>
              <a:t>-1)*</a:t>
            </a:r>
            <a:r>
              <a:rPr lang="fr-FR" sz="2400" i="1" dirty="0"/>
              <a:t>l</a:t>
            </a:r>
            <a:r>
              <a:rPr lang="fr-FR" sz="2400" dirty="0"/>
              <a:t>e and right </a:t>
            </a:r>
            <a:r>
              <a:rPr lang="fr-FR" sz="2400" dirty="0" err="1"/>
              <a:t>node</a:t>
            </a:r>
            <a:r>
              <a:rPr lang="fr-FR" sz="2400" dirty="0"/>
              <a:t> has the </a:t>
            </a:r>
            <a:r>
              <a:rPr lang="fr-FR" sz="2400" dirty="0" err="1"/>
              <a:t>coordinate</a:t>
            </a:r>
            <a:r>
              <a:rPr lang="fr-FR" sz="2400" dirty="0"/>
              <a:t> </a:t>
            </a:r>
            <a:r>
              <a:rPr lang="fr-FR" sz="2400" i="1" dirty="0"/>
              <a:t>n</a:t>
            </a:r>
            <a:r>
              <a:rPr lang="fr-FR" sz="2400" dirty="0"/>
              <a:t>*</a:t>
            </a:r>
            <a:r>
              <a:rPr lang="fr-FR" sz="2400" i="1" dirty="0"/>
              <a:t>l</a:t>
            </a:r>
            <a:r>
              <a:rPr lang="fr-FR" sz="2400" dirty="0"/>
              <a:t>e.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Isoparametric</a:t>
            </a:r>
            <a:r>
              <a:rPr lang="fr-FR" sz="2400" dirty="0"/>
              <a:t> concept, x </a:t>
            </a:r>
            <a:r>
              <a:rPr lang="fr-FR" sz="2400" dirty="0" err="1"/>
              <a:t>coordinate</a:t>
            </a:r>
            <a:r>
              <a:rPr lang="fr-FR" sz="2400" dirty="0"/>
              <a:t>/position at </a:t>
            </a:r>
            <a:r>
              <a:rPr lang="fr-FR" sz="2400" dirty="0" err="1"/>
              <a:t>any</a:t>
            </a:r>
            <a:r>
              <a:rPr lang="fr-FR" sz="2400" dirty="0"/>
              <a:t> point </a:t>
            </a:r>
            <a:r>
              <a:rPr lang="fr-FR" sz="2400" dirty="0" err="1"/>
              <a:t>within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element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established</a:t>
            </a:r>
            <a:r>
              <a:rPr lang="fr-FR" sz="2400" dirty="0"/>
              <a:t> as </a:t>
            </a:r>
            <a:r>
              <a:rPr lang="fr-FR" sz="2400" dirty="0" err="1"/>
              <a:t>shown</a:t>
            </a:r>
            <a:r>
              <a:rPr lang="fr-FR" sz="2400" dirty="0"/>
              <a:t> </a:t>
            </a:r>
            <a:r>
              <a:rPr lang="fr-FR" sz="2400" dirty="0" err="1"/>
              <a:t>below</a:t>
            </a:r>
            <a:r>
              <a:rPr lang="fr-FR" sz="2400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C0EE9-871B-D849-887B-59238E152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877"/>
            <a:ext cx="66167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EA39E-82ED-F041-B04B-6DEB0945E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06" y="4511877"/>
            <a:ext cx="5753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8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B7EE-5D23-D14D-8B90-DB21F8EE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Assembly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DFE7D-817E-6645-929F-FD54631A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4755"/>
            <a:ext cx="56642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37A6D-6414-EC49-AB08-6D795081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944755"/>
            <a:ext cx="5537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E0B9-2FDC-3447-9222-A81A9C85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2C791F-8D92-974C-9A87-28AAC362C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4979"/>
            <a:ext cx="7416800" cy="208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64ACE-F9AF-6746-B002-9267C0F6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7892"/>
            <a:ext cx="4711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7B0-9C51-D64E-8DB4-E4472AAB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setup: 1D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elastic</a:t>
            </a:r>
            <a:r>
              <a:rPr lang="fr-FR" dirty="0"/>
              <a:t> bar </a:t>
            </a:r>
            <a:r>
              <a:rPr lang="fr-FR" dirty="0" err="1"/>
              <a:t>subjected</a:t>
            </a:r>
            <a:r>
              <a:rPr lang="fr-FR" dirty="0"/>
              <a:t> to point and body </a:t>
            </a:r>
            <a:r>
              <a:rPr lang="fr-FR" dirty="0" err="1"/>
              <a:t>loads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3B611A-7644-7A4A-A3AD-17F1CC051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24" y="2045776"/>
            <a:ext cx="5769293" cy="2464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2D1AC-CDF1-4F4F-B8F6-F493E4E5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02" y="2045776"/>
            <a:ext cx="5179998" cy="2464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0AE80-D6BE-B74C-A00B-72A052233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07" y="4865135"/>
            <a:ext cx="5769293" cy="17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4784-AD08-4240-BC9B-BF004619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 </a:t>
            </a:r>
            <a:r>
              <a:rPr lang="fr-FR" dirty="0" err="1"/>
              <a:t>calculation</a:t>
            </a:r>
            <a:r>
              <a:rPr lang="fr-FR" dirty="0"/>
              <a:t> of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/>
              <a:t> force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3D6DC2-28DD-6844-8AE0-DC4B8427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218"/>
            <a:ext cx="7962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F7B0-9C51-D64E-8DB4-E4472AAB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setup: 1D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elastic</a:t>
            </a:r>
            <a:r>
              <a:rPr lang="fr-FR" dirty="0"/>
              <a:t> bar </a:t>
            </a:r>
            <a:r>
              <a:rPr lang="fr-FR" dirty="0" err="1"/>
              <a:t>subjected</a:t>
            </a:r>
            <a:r>
              <a:rPr lang="fr-FR" dirty="0"/>
              <a:t> to point and body </a:t>
            </a:r>
            <a:r>
              <a:rPr lang="fr-FR" dirty="0" err="1"/>
              <a:t>loads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F67D4-BD22-464F-A6BE-99F84ED0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943"/>
            <a:ext cx="6259260" cy="2381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957AA-91DE-684B-A1BB-A48B8099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62" y="2050943"/>
            <a:ext cx="3454400" cy="275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FCA635-DF70-B54C-AF1A-C29A90B9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939" y="5167098"/>
            <a:ext cx="4521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0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6E6-2960-FE41-9834-F8BD6C75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Principle</a:t>
            </a:r>
            <a:r>
              <a:rPr lang="fr-FR" dirty="0"/>
              <a:t> of Virtual </a:t>
            </a:r>
            <a:r>
              <a:rPr lang="fr-FR" dirty="0" err="1"/>
              <a:t>Work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DA0D-6849-FE46-97A1-A2AC40BD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 err="1"/>
              <a:t>According</a:t>
            </a:r>
            <a:r>
              <a:rPr lang="fr-FR" i="1" dirty="0"/>
              <a:t> to the PVW, for </a:t>
            </a:r>
            <a:r>
              <a:rPr lang="fr-FR" i="1" dirty="0" err="1"/>
              <a:t>any</a:t>
            </a:r>
            <a:r>
              <a:rPr lang="fr-FR" i="1" dirty="0"/>
              <a:t> </a:t>
            </a:r>
            <a:r>
              <a:rPr lang="fr-FR" i="1" dirty="0" err="1"/>
              <a:t>mechanical</a:t>
            </a:r>
            <a:r>
              <a:rPr lang="fr-FR" i="1" dirty="0"/>
              <a:t> system </a:t>
            </a:r>
            <a:r>
              <a:rPr lang="fr-FR" i="1" dirty="0" err="1"/>
              <a:t>under</a:t>
            </a:r>
            <a:r>
              <a:rPr lang="fr-FR" i="1" dirty="0"/>
              <a:t> the state of </a:t>
            </a:r>
            <a:r>
              <a:rPr lang="fr-FR" i="1" dirty="0" err="1"/>
              <a:t>equilibrium</a:t>
            </a:r>
            <a:r>
              <a:rPr lang="fr-FR" i="1" dirty="0"/>
              <a:t>, total </a:t>
            </a:r>
            <a:r>
              <a:rPr lang="fr-FR" i="1" dirty="0" err="1"/>
              <a:t>virtual</a:t>
            </a:r>
            <a:r>
              <a:rPr lang="fr-FR" i="1" dirty="0"/>
              <a:t> </a:t>
            </a:r>
            <a:r>
              <a:rPr lang="fr-FR" i="1" dirty="0" err="1"/>
              <a:t>work</a:t>
            </a:r>
            <a:r>
              <a:rPr lang="fr-FR" i="1" dirty="0"/>
              <a:t> </a:t>
            </a:r>
            <a:r>
              <a:rPr lang="fr-FR" i="1" dirty="0" err="1"/>
              <a:t>done</a:t>
            </a:r>
            <a:r>
              <a:rPr lang="fr-FR" i="1" dirty="0"/>
              <a:t> by </a:t>
            </a:r>
            <a:r>
              <a:rPr lang="fr-FR" i="1" dirty="0" err="1"/>
              <a:t>external</a:t>
            </a:r>
            <a:r>
              <a:rPr lang="fr-FR" i="1" dirty="0"/>
              <a:t> and </a:t>
            </a:r>
            <a:r>
              <a:rPr lang="fr-FR" i="1" dirty="0" err="1"/>
              <a:t>internal</a:t>
            </a:r>
            <a:r>
              <a:rPr lang="fr-FR" i="1" dirty="0"/>
              <a:t> forces for </a:t>
            </a:r>
            <a:r>
              <a:rPr lang="fr-FR" i="1" dirty="0" err="1"/>
              <a:t>any</a:t>
            </a:r>
            <a:r>
              <a:rPr lang="fr-FR" i="1" dirty="0"/>
              <a:t> </a:t>
            </a:r>
            <a:r>
              <a:rPr lang="fr-FR" i="1" dirty="0" err="1"/>
              <a:t>arbitrarily</a:t>
            </a:r>
            <a:r>
              <a:rPr lang="fr-FR" i="1" dirty="0"/>
              <a:t> </a:t>
            </a:r>
            <a:r>
              <a:rPr lang="fr-FR" i="1" dirty="0" err="1"/>
              <a:t>small</a:t>
            </a:r>
            <a:r>
              <a:rPr lang="fr-FR" i="1" dirty="0"/>
              <a:t> non-</a:t>
            </a:r>
            <a:r>
              <a:rPr lang="fr-FR" i="1" dirty="0" err="1"/>
              <a:t>zero</a:t>
            </a:r>
            <a:r>
              <a:rPr lang="fr-FR" i="1" dirty="0"/>
              <a:t> </a:t>
            </a:r>
            <a:r>
              <a:rPr lang="fr-FR" i="1" dirty="0" err="1"/>
              <a:t>virtual</a:t>
            </a:r>
            <a:r>
              <a:rPr lang="fr-FR" i="1" dirty="0"/>
              <a:t> </a:t>
            </a:r>
            <a:r>
              <a:rPr lang="fr-FR" i="1" dirty="0" err="1"/>
              <a:t>displacement</a:t>
            </a:r>
            <a:r>
              <a:rPr lang="fr-FR" i="1" dirty="0"/>
              <a:t> </a:t>
            </a:r>
            <a:r>
              <a:rPr lang="fr-FR" i="1" dirty="0" err="1"/>
              <a:t>should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zero</a:t>
            </a:r>
            <a:r>
              <a:rPr lang="fr-FR" i="1" dirty="0"/>
              <a:t>.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934A3-8503-A34B-9FC2-DFF9F797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3554062"/>
            <a:ext cx="6121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B729-121C-E445-84F0-79D202D7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primitive version for the expression of </a:t>
            </a:r>
            <a:r>
              <a:rPr lang="fr-FR" dirty="0" err="1"/>
              <a:t>virtual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by </a:t>
            </a:r>
            <a:r>
              <a:rPr lang="fr-FR" dirty="0" err="1"/>
              <a:t>substituting</a:t>
            </a:r>
            <a:r>
              <a:rPr lang="fr-FR" dirty="0"/>
              <a:t> the </a:t>
            </a:r>
            <a:r>
              <a:rPr lang="fr-FR" dirty="0" err="1"/>
              <a:t>domain</a:t>
            </a:r>
            <a:r>
              <a:rPr lang="fr-FR" dirty="0"/>
              <a:t> volume expression in 1D.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B611FF-BF9A-0145-A8E8-EBF570DF8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3269"/>
            <a:ext cx="10940236" cy="2447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89DEC-46A8-4846-9C32-B91CE8D2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12980"/>
            <a:ext cx="6126149" cy="1689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C1926-07E1-244A-8B24-470133B79F5C}"/>
              </a:ext>
            </a:extLst>
          </p:cNvPr>
          <p:cNvSpPr/>
          <p:nvPr/>
        </p:nvSpPr>
        <p:spPr>
          <a:xfrm>
            <a:off x="6964349" y="4712980"/>
            <a:ext cx="50313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To capture the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mechanical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response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we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need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additional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information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such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as constitutive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equation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which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defines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the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material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response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of the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underlying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continuum.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Secondly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we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also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need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kinematic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equation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relating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strain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l-G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ε 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to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displacement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b="0" i="1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function</a:t>
            </a:r>
            <a:r>
              <a:rPr lang="fr-FR" b="0" i="1" u="none" strike="noStrike" dirty="0">
                <a:solidFill>
                  <a:srgbClr val="242424"/>
                </a:solidFill>
                <a:effectLst/>
                <a:latin typeface="source-serif-pro"/>
              </a:rPr>
              <a:t> u(x).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9679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F9A2-7E84-D541-8E03-8993B6B0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a </a:t>
            </a:r>
            <a:r>
              <a:rPr lang="fr-FR" sz="2800" i="1" dirty="0" err="1"/>
              <a:t>weak</a:t>
            </a:r>
            <a:r>
              <a:rPr lang="fr-FR" sz="2800" i="1" dirty="0"/>
              <a:t> </a:t>
            </a:r>
            <a:r>
              <a:rPr lang="fr-FR" sz="2800" i="1" dirty="0" err="1"/>
              <a:t>form</a:t>
            </a:r>
            <a:r>
              <a:rPr lang="fr-FR" sz="2800" dirty="0"/>
              <a:t> </a:t>
            </a:r>
            <a:r>
              <a:rPr lang="fr-FR" sz="2800" dirty="0" err="1"/>
              <a:t>gets</a:t>
            </a:r>
            <a:r>
              <a:rPr lang="fr-FR" sz="2800" dirty="0"/>
              <a:t> </a:t>
            </a:r>
            <a:r>
              <a:rPr lang="fr-FR" sz="2800" dirty="0" err="1"/>
              <a:t>it’s</a:t>
            </a:r>
            <a:r>
              <a:rPr lang="fr-FR" sz="2800" dirty="0"/>
              <a:t> </a:t>
            </a:r>
            <a:r>
              <a:rPr lang="fr-FR" sz="2800" dirty="0" err="1"/>
              <a:t>name</a:t>
            </a:r>
            <a:r>
              <a:rPr lang="fr-FR" sz="2800" dirty="0"/>
              <a:t> </a:t>
            </a:r>
            <a:r>
              <a:rPr lang="fr-FR" sz="2800" dirty="0" err="1"/>
              <a:t>because</a:t>
            </a:r>
            <a:r>
              <a:rPr lang="fr-FR" sz="2800" dirty="0"/>
              <a:t> the </a:t>
            </a:r>
            <a:r>
              <a:rPr lang="fr-FR" sz="2800" dirty="0" err="1"/>
              <a:t>unknown</a:t>
            </a:r>
            <a:r>
              <a:rPr lang="fr-FR" sz="2800" dirty="0"/>
              <a:t> </a:t>
            </a:r>
            <a:r>
              <a:rPr lang="fr-FR" sz="2800" dirty="0" err="1"/>
              <a:t>field</a:t>
            </a:r>
            <a:r>
              <a:rPr lang="fr-FR" sz="2800" dirty="0"/>
              <a:t> variable u(x) has to </a:t>
            </a:r>
            <a:r>
              <a:rPr lang="fr-FR" sz="2800" dirty="0" err="1"/>
              <a:t>satisfy</a:t>
            </a:r>
            <a:r>
              <a:rPr lang="fr-FR" sz="2800" dirty="0"/>
              <a:t> the </a:t>
            </a:r>
            <a:r>
              <a:rPr lang="fr-FR" sz="2800" dirty="0" err="1"/>
              <a:t>mechanical</a:t>
            </a:r>
            <a:r>
              <a:rPr lang="fr-FR" sz="2800" dirty="0"/>
              <a:t> balance </a:t>
            </a:r>
            <a:r>
              <a:rPr lang="fr-FR" sz="2800" dirty="0" err="1"/>
              <a:t>law</a:t>
            </a:r>
            <a:r>
              <a:rPr lang="fr-FR" sz="2800" dirty="0"/>
              <a:t> </a:t>
            </a:r>
            <a:r>
              <a:rPr lang="fr-FR" sz="2800" dirty="0" err="1"/>
              <a:t>defining</a:t>
            </a:r>
            <a:r>
              <a:rPr lang="fr-FR" sz="2800" dirty="0"/>
              <a:t> the </a:t>
            </a:r>
            <a:r>
              <a:rPr lang="fr-FR" sz="2800" dirty="0" err="1"/>
              <a:t>problem</a:t>
            </a:r>
            <a:r>
              <a:rPr lang="fr-FR" sz="2800" dirty="0"/>
              <a:t> </a:t>
            </a:r>
            <a:r>
              <a:rPr lang="fr-FR" sz="2800" dirty="0" err="1"/>
              <a:t>only</a:t>
            </a:r>
            <a:r>
              <a:rPr lang="fr-FR" sz="2800" dirty="0"/>
              <a:t> in an </a:t>
            </a:r>
            <a:r>
              <a:rPr lang="fr-FR" sz="2800" i="1" dirty="0" err="1"/>
              <a:t>averaged</a:t>
            </a:r>
            <a:r>
              <a:rPr lang="fr-FR" sz="2800" i="1" dirty="0"/>
              <a:t> </a:t>
            </a:r>
            <a:r>
              <a:rPr lang="fr-FR" sz="2800" i="1" dirty="0" err="1"/>
              <a:t>sense</a:t>
            </a:r>
            <a:r>
              <a:rPr lang="fr-FR" sz="2800" i="1" dirty="0"/>
              <a:t>/</a:t>
            </a:r>
            <a:r>
              <a:rPr lang="fr-FR" sz="2800" i="1" dirty="0" err="1"/>
              <a:t>weak</a:t>
            </a:r>
            <a:r>
              <a:rPr lang="fr-FR" sz="2800" i="1" dirty="0"/>
              <a:t> </a:t>
            </a:r>
            <a:r>
              <a:rPr lang="fr-FR" sz="2800" i="1" dirty="0" err="1"/>
              <a:t>sense</a:t>
            </a:r>
            <a:r>
              <a:rPr lang="fr-FR" sz="2800" dirty="0"/>
              <a:t> over the </a:t>
            </a:r>
            <a:r>
              <a:rPr lang="fr-FR" sz="2800" dirty="0" err="1"/>
              <a:t>entire</a:t>
            </a:r>
            <a:r>
              <a:rPr lang="fr-FR" sz="2800" dirty="0"/>
              <a:t> </a:t>
            </a:r>
            <a:r>
              <a:rPr lang="fr-FR" sz="2800" dirty="0" err="1"/>
              <a:t>domain</a:t>
            </a:r>
            <a:r>
              <a:rPr lang="fr-FR" sz="2800" dirty="0"/>
              <a:t> — due to the </a:t>
            </a:r>
            <a:r>
              <a:rPr lang="fr-FR" sz="2800" dirty="0" err="1"/>
              <a:t>presence</a:t>
            </a:r>
            <a:r>
              <a:rPr lang="fr-FR" sz="2800" dirty="0"/>
              <a:t> of an </a:t>
            </a:r>
            <a:r>
              <a:rPr lang="fr-FR" sz="2800" dirty="0" err="1"/>
              <a:t>integral</a:t>
            </a:r>
            <a:r>
              <a:rPr lang="fr-FR" sz="2800" dirty="0"/>
              <a:t> </a:t>
            </a:r>
            <a:r>
              <a:rPr lang="fr-FR" sz="2800" dirty="0" err="1"/>
              <a:t>sign</a:t>
            </a:r>
            <a:r>
              <a:rPr lang="fr-FR" sz="2800" dirty="0"/>
              <a:t> over the </a:t>
            </a:r>
            <a:r>
              <a:rPr lang="fr-FR" sz="2800" dirty="0" err="1"/>
              <a:t>entire</a:t>
            </a:r>
            <a:r>
              <a:rPr lang="fr-FR" sz="2800" dirty="0"/>
              <a:t> </a:t>
            </a:r>
            <a:r>
              <a:rPr lang="fr-FR" sz="2800" dirty="0" err="1"/>
              <a:t>domain</a:t>
            </a:r>
            <a:r>
              <a:rPr lang="fr-FR" sz="2800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E8220F-40BD-D844-860B-F27DCC9F8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1877"/>
            <a:ext cx="68834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E23C5-C029-3545-BE4D-AB305831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42" y="4808566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2F65-10C3-B14F-BC91-9B797F5A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Estimation of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variable u(x)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B8B1E-9426-EA43-90F2-5C06401E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8403"/>
            <a:ext cx="8621838" cy="30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D283-4701-9046-AC4C-D951F176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Basic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discretization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finite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C39F39-84F1-544F-A794-13A5848B5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550" y="2166144"/>
            <a:ext cx="847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CE50-1F75-EB49-AB5E-A2E2576C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estimate</a:t>
            </a:r>
            <a:r>
              <a:rPr lang="fr-FR" sz="2000" dirty="0"/>
              <a:t> </a:t>
            </a:r>
            <a:r>
              <a:rPr lang="fr-FR" sz="2000" dirty="0" err="1"/>
              <a:t>unknown</a:t>
            </a:r>
            <a:r>
              <a:rPr lang="fr-FR" sz="2000" dirty="0"/>
              <a:t> </a:t>
            </a:r>
            <a:r>
              <a:rPr lang="fr-FR" sz="2000" dirty="0" err="1"/>
              <a:t>displacement</a:t>
            </a:r>
            <a:r>
              <a:rPr lang="fr-FR" sz="2000" dirty="0"/>
              <a:t> in 1D bar,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conceptualize</a:t>
            </a:r>
            <a:r>
              <a:rPr lang="fr-FR" sz="2000" dirty="0"/>
              <a:t> a </a:t>
            </a:r>
            <a:r>
              <a:rPr lang="fr-FR" sz="2000" dirty="0" err="1"/>
              <a:t>linear</a:t>
            </a:r>
            <a:r>
              <a:rPr lang="fr-FR" sz="2000" dirty="0"/>
              <a:t> 1D </a:t>
            </a:r>
            <a:r>
              <a:rPr lang="fr-FR" sz="2000" dirty="0" err="1"/>
              <a:t>finite</a:t>
            </a:r>
            <a:r>
              <a:rPr lang="fr-FR" sz="2000" dirty="0"/>
              <a:t> </a:t>
            </a:r>
            <a:r>
              <a:rPr lang="fr-FR" sz="2000" dirty="0" err="1"/>
              <a:t>element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2 </a:t>
            </a:r>
            <a:r>
              <a:rPr lang="fr-FR" sz="2000" dirty="0" err="1"/>
              <a:t>nodes</a:t>
            </a:r>
            <a:r>
              <a:rPr lang="fr-FR" sz="2000" dirty="0"/>
              <a:t>,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take</a:t>
            </a:r>
            <a:r>
              <a:rPr lang="fr-FR" sz="2000" dirty="0"/>
              <a:t> </a:t>
            </a:r>
            <a:r>
              <a:rPr lang="fr-FR" sz="2000" dirty="0" err="1"/>
              <a:t>loads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in the axial direction, </a:t>
            </a:r>
            <a:r>
              <a:rPr lang="fr-FR" sz="2000" dirty="0" err="1"/>
              <a:t>hence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has 1 </a:t>
            </a:r>
            <a:r>
              <a:rPr lang="fr-FR" sz="2000" dirty="0" err="1"/>
              <a:t>degree</a:t>
            </a:r>
            <a:r>
              <a:rPr lang="fr-FR" sz="2000" dirty="0"/>
              <a:t> of </a:t>
            </a:r>
            <a:r>
              <a:rPr lang="fr-FR" sz="2000" dirty="0" err="1"/>
              <a:t>freedom</a:t>
            </a:r>
            <a:r>
              <a:rPr lang="fr-FR" sz="2000" dirty="0"/>
              <a:t> per </a:t>
            </a:r>
            <a:r>
              <a:rPr lang="fr-FR" sz="2000" dirty="0" err="1"/>
              <a:t>node</a:t>
            </a:r>
            <a:r>
              <a:rPr lang="fr-FR" sz="2000" dirty="0"/>
              <a:t> and </a:t>
            </a:r>
            <a:r>
              <a:rPr lang="fr-FR" sz="2000" dirty="0" err="1"/>
              <a:t>thus</a:t>
            </a:r>
            <a:r>
              <a:rPr lang="fr-FR" sz="2000" dirty="0"/>
              <a:t> total 2 </a:t>
            </a:r>
            <a:r>
              <a:rPr lang="fr-FR" sz="2000" dirty="0" err="1"/>
              <a:t>degrees</a:t>
            </a:r>
            <a:r>
              <a:rPr lang="fr-FR" sz="2000" dirty="0"/>
              <a:t> of </a:t>
            </a:r>
            <a:r>
              <a:rPr lang="fr-FR" sz="2000" dirty="0" err="1"/>
              <a:t>freedom</a:t>
            </a:r>
            <a:r>
              <a:rPr lang="fr-FR" sz="2000" dirty="0"/>
              <a:t>. To </a:t>
            </a:r>
            <a:r>
              <a:rPr lang="fr-FR" sz="2000" dirty="0" err="1"/>
              <a:t>make</a:t>
            </a:r>
            <a:r>
              <a:rPr lang="fr-FR" sz="2000" dirty="0"/>
              <a:t> </a:t>
            </a:r>
            <a:r>
              <a:rPr lang="fr-FR" sz="2000" dirty="0" err="1"/>
              <a:t>calculations</a:t>
            </a:r>
            <a:r>
              <a:rPr lang="fr-FR" sz="2000" dirty="0"/>
              <a:t> </a:t>
            </a:r>
            <a:r>
              <a:rPr lang="fr-FR" sz="2000" dirty="0" err="1"/>
              <a:t>easy</a:t>
            </a:r>
            <a:r>
              <a:rPr lang="fr-FR" sz="2000" dirty="0"/>
              <a:t> a local </a:t>
            </a:r>
            <a:r>
              <a:rPr lang="fr-FR" sz="2000" dirty="0" err="1"/>
              <a:t>element</a:t>
            </a:r>
            <a:r>
              <a:rPr lang="fr-FR" sz="2000" dirty="0"/>
              <a:t> </a:t>
            </a:r>
            <a:r>
              <a:rPr lang="fr-FR" sz="2000" dirty="0" err="1"/>
              <a:t>coordinate</a:t>
            </a:r>
            <a:r>
              <a:rPr lang="fr-FR" sz="2000" dirty="0"/>
              <a:t> system has been </a:t>
            </a:r>
            <a:r>
              <a:rPr lang="fr-FR" sz="2000" dirty="0" err="1"/>
              <a:t>introduced</a:t>
            </a:r>
            <a:r>
              <a:rPr lang="fr-FR" sz="2000" dirty="0"/>
              <a:t>, </a:t>
            </a:r>
            <a:r>
              <a:rPr lang="fr-FR" sz="2000" dirty="0" err="1"/>
              <a:t>which</a:t>
            </a:r>
            <a:r>
              <a:rPr lang="fr-FR" sz="2000" dirty="0"/>
              <a:t> varies </a:t>
            </a:r>
            <a:r>
              <a:rPr lang="fr-FR" sz="2000" dirty="0" err="1"/>
              <a:t>between</a:t>
            </a:r>
            <a:r>
              <a:rPr lang="fr-FR" sz="2000" dirty="0"/>
              <a:t> -1 and 1,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origin</a:t>
            </a:r>
            <a:r>
              <a:rPr lang="fr-FR" sz="2000" dirty="0"/>
              <a:t> at the centre of the </a:t>
            </a:r>
            <a:r>
              <a:rPr lang="fr-FR" sz="2000" dirty="0" err="1"/>
              <a:t>finite</a:t>
            </a:r>
            <a:r>
              <a:rPr lang="fr-FR" sz="2000" dirty="0"/>
              <a:t> </a:t>
            </a:r>
            <a:r>
              <a:rPr lang="fr-FR" sz="2000" dirty="0" err="1"/>
              <a:t>element</a:t>
            </a:r>
            <a:r>
              <a:rPr lang="fr-FR" sz="2000" dirty="0"/>
              <a:t>. This </a:t>
            </a:r>
            <a:r>
              <a:rPr lang="fr-FR" sz="2000" dirty="0" err="1"/>
              <a:t>finite</a:t>
            </a:r>
            <a:r>
              <a:rPr lang="fr-FR" sz="2000" dirty="0"/>
              <a:t> </a:t>
            </a:r>
            <a:r>
              <a:rPr lang="fr-FR" sz="2000" dirty="0" err="1"/>
              <a:t>element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take</a:t>
            </a:r>
            <a:r>
              <a:rPr lang="fr-FR" sz="2000" dirty="0"/>
              <a:t> </a:t>
            </a:r>
            <a:r>
              <a:rPr lang="fr-FR" sz="2000" dirty="0" err="1"/>
              <a:t>external</a:t>
            </a:r>
            <a:r>
              <a:rPr lang="fr-FR" sz="2000" dirty="0"/>
              <a:t> nodal </a:t>
            </a:r>
            <a:r>
              <a:rPr lang="fr-FR" sz="2000" dirty="0" err="1"/>
              <a:t>loads</a:t>
            </a:r>
            <a:r>
              <a:rPr lang="fr-FR" sz="2000" dirty="0"/>
              <a:t> as </a:t>
            </a:r>
            <a:r>
              <a:rPr lang="fr-FR" sz="2000" dirty="0" err="1"/>
              <a:t>well</a:t>
            </a:r>
            <a:r>
              <a:rPr lang="fr-FR" sz="2000" dirty="0"/>
              <a:t> as body </a:t>
            </a:r>
            <a:r>
              <a:rPr lang="fr-FR" sz="2000" dirty="0" err="1"/>
              <a:t>loads</a:t>
            </a:r>
            <a:r>
              <a:rPr lang="fr-FR" sz="2000" dirty="0"/>
              <a:t> </a:t>
            </a:r>
            <a:r>
              <a:rPr lang="fr-FR" sz="2000" dirty="0" err="1"/>
              <a:t>distributed</a:t>
            </a:r>
            <a:r>
              <a:rPr lang="fr-FR" sz="2000" dirty="0"/>
              <a:t> over </a:t>
            </a:r>
            <a:r>
              <a:rPr lang="fr-FR" sz="2000" dirty="0" err="1"/>
              <a:t>it’s</a:t>
            </a:r>
            <a:r>
              <a:rPr lang="fr-FR" sz="2000" dirty="0"/>
              <a:t> </a:t>
            </a:r>
            <a:r>
              <a:rPr lang="fr-FR" sz="2000" dirty="0" err="1"/>
              <a:t>length</a:t>
            </a:r>
            <a:r>
              <a:rPr lang="fr-FR" sz="2000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34DFB-64A3-7141-95D8-B8FC4C7B4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138"/>
            <a:ext cx="8949390" cy="2361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BBBF8-9FFA-3E49-9814-03E69FB8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550476"/>
            <a:ext cx="7034939" cy="22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576</Words>
  <Application>Microsoft Macintosh PowerPoint</Application>
  <PresentationFormat>Widescreen</PresentationFormat>
  <Paragraphs>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source-serif-pro</vt:lpstr>
      <vt:lpstr>Office Theme</vt:lpstr>
      <vt:lpstr>VW</vt:lpstr>
      <vt:lpstr>Problem setup: 1D linear elastic bar subjected to point and body loads</vt:lpstr>
      <vt:lpstr>Problem setup: 1D linear elastic bar subjected to point and body loads</vt:lpstr>
      <vt:lpstr>Principle of Virtual Work</vt:lpstr>
      <vt:lpstr>A primitive version for the expression of virtual work is obtained by substituting the domain volume expression in 1D.</vt:lpstr>
      <vt:lpstr>a weak form gets it’s name because the unknown field variable u(x) has to satisfy the mechanical balance law defining the problem only in an averaged sense/weak sense over the entire domain — due to the presence of an integral sign over the entire domain.</vt:lpstr>
      <vt:lpstr>Estimation of unknown field variable u(x)</vt:lpstr>
      <vt:lpstr>Basic idea behind discretization using finite element method</vt:lpstr>
      <vt:lpstr>To estimate unknown displacement in 1D bar, we conceptualize a linear 1D finite element with 2 nodes, which can take loads only in the axial direction, hence it has 1 degree of freedom per node and thus total 2 degrees of freedom. To make calculations easy a local element coordinate system has been introduced, which varies between -1 and 1, with origin at the centre of the finite element. This finite element can take external nodal loads as well as body loads distributed over it’s length.</vt:lpstr>
      <vt:lpstr>Matrix representation of displacement and strain in 1D linear finite element</vt:lpstr>
      <vt:lpstr>…</vt:lpstr>
      <vt:lpstr> Isoparametric concept in finite element analysis</vt:lpstr>
      <vt:lpstr>It becomes essential to transfer the stiffness matrix integration from global to local coordinate system. This is done by using the concept of Jacobian which was introduced earlier. </vt:lpstr>
      <vt:lpstr>Finally</vt:lpstr>
      <vt:lpstr>Problem boundary conditions — Dirichlet and Neumann</vt:lpstr>
      <vt:lpstr>To establish the connectivity between all the elements at their respective common nodes, we define a so-called topology matrix which contains information about which degrees of freedom are associated with which elements.</vt:lpstr>
      <vt:lpstr>To establish a relationship between local element coordinate system and global coordinate x, we consider a random finite element number n. The left node of this element has coordinates of (n-1)*le and right node has the coordinate n*le. Using Isoparametric concept, x coordinate/position at any point within this element can be established as shown below.</vt:lpstr>
      <vt:lpstr>Assembly</vt:lpstr>
      <vt:lpstr>PowerPoint Presentation</vt:lpstr>
      <vt:lpstr>Back calculation of individual element force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VW</dc:title>
  <dc:creator>Microsoft Office User</dc:creator>
  <cp:lastModifiedBy>Microsoft Office User</cp:lastModifiedBy>
  <cp:revision>3</cp:revision>
  <dcterms:created xsi:type="dcterms:W3CDTF">2024-04-30T18:43:59Z</dcterms:created>
  <dcterms:modified xsi:type="dcterms:W3CDTF">2024-04-30T19:05:22Z</dcterms:modified>
</cp:coreProperties>
</file>